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73" r:id="rId11"/>
    <p:sldId id="265" r:id="rId12"/>
    <p:sldId id="275" r:id="rId13"/>
    <p:sldId id="266" r:id="rId14"/>
    <p:sldId id="274" r:id="rId15"/>
    <p:sldId id="267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2C4E-8F4D-DB46-8017-139A88EAA43E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9F8FA-5140-6240-B0B3-9487748D7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6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6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4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9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6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332A96-354A-4478-8A62-E6F78EC76469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349548-7AF6-4415-9081-2BF5792503B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7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DSO 545 –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5658558" cy="1143000"/>
          </a:xfrm>
        </p:spPr>
        <p:txBody>
          <a:bodyPr/>
          <a:lstStyle/>
          <a:p>
            <a:r>
              <a:rPr lang="en-US" dirty="0"/>
              <a:t>311 Call Center Tracking Data for City of Los Angeles</a:t>
            </a:r>
          </a:p>
        </p:txBody>
      </p:sp>
    </p:spTree>
    <p:extLst>
      <p:ext uri="{BB962C8B-B14F-4D97-AF65-F5344CB8AC3E}">
        <p14:creationId xmlns:p14="http://schemas.microsoft.com/office/powerpoint/2010/main" val="7748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Performance Indicator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District Inconvenience Index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Consists of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Total number of requests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Duration of service time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Population density</a:t>
            </a:r>
          </a:p>
          <a:p>
            <a:pPr marL="384048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Districts with </a:t>
            </a:r>
            <a:r>
              <a:rPr lang="en-US" b="1" dirty="0">
                <a:solidFill>
                  <a:schemeClr val="accent2"/>
                </a:solidFill>
              </a:rPr>
              <a:t>High</a:t>
            </a:r>
            <a:r>
              <a:rPr lang="en-US" dirty="0"/>
              <a:t> number of requests, </a:t>
            </a:r>
            <a:r>
              <a:rPr lang="en-US" b="1" dirty="0">
                <a:solidFill>
                  <a:schemeClr val="accent2"/>
                </a:solidFill>
              </a:rPr>
              <a:t>High</a:t>
            </a:r>
            <a:r>
              <a:rPr lang="en-US" dirty="0"/>
              <a:t> population density, and </a:t>
            </a:r>
            <a:r>
              <a:rPr lang="en-US" b="1" dirty="0">
                <a:solidFill>
                  <a:schemeClr val="accent2"/>
                </a:solidFill>
              </a:rPr>
              <a:t>Long</a:t>
            </a:r>
            <a:r>
              <a:rPr lang="en-US" dirty="0"/>
              <a:t> service duration will be highlighted and 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en-US" dirty="0"/>
              <a:t> poor performance districts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Based on the data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last 3 months, districts 9, 10 and 12 are identified to have high value of district inconvenience index</a:t>
            </a:r>
          </a:p>
        </p:txBody>
      </p:sp>
      <p:pic>
        <p:nvPicPr>
          <p:cNvPr id="2050" name="Picture 2" descr="Image result for k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57" y="1845734"/>
            <a:ext cx="6342523" cy="21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</a:t>
            </a:r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169825"/>
            <a:ext cx="4875257" cy="402336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U</a:t>
            </a:r>
            <a:r>
              <a:rPr lang="en-US" altLang="zh-CN" dirty="0" smtClean="0"/>
              <a:t>sing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chemeClr val="accent2"/>
                </a:solidFill>
              </a:rPr>
              <a:t>real</a:t>
            </a:r>
            <a:r>
              <a:rPr lang="zh-CN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zh-CN" b="1" dirty="0" smtClean="0">
                <a:solidFill>
                  <a:schemeClr val="accent2"/>
                </a:solidFill>
              </a:rPr>
              <a:t>time</a:t>
            </a:r>
            <a:r>
              <a:rPr lang="zh-CN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zh-CN" b="1" dirty="0" smtClean="0">
                <a:solidFill>
                  <a:schemeClr val="accent2"/>
                </a:solidFill>
              </a:rPr>
              <a:t>data</a:t>
            </a:r>
            <a:r>
              <a:rPr lang="zh-CN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zh-CN" dirty="0" smtClean="0"/>
              <a:t>directly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311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Display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chemeClr val="accent2"/>
                </a:solidFill>
              </a:rPr>
              <a:t>geographical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2"/>
                </a:solidFill>
              </a:rPr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CDs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CD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/>
              <a:t>Generating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chemeClr val="accent2"/>
                </a:solidFill>
              </a:rPr>
              <a:t>Sharing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79" y="1845734"/>
            <a:ext cx="4143314" cy="36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n-US" altLang="zh-CN" dirty="0" smtClean="0"/>
              <a:t>Shiny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Dashboard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47" y="2027285"/>
            <a:ext cx="4927533" cy="30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143314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District Inconvenience Index can be used to design dashboards to </a:t>
            </a:r>
            <a:r>
              <a:rPr lang="en-US" b="1" dirty="0">
                <a:solidFill>
                  <a:schemeClr val="accent2"/>
                </a:solidFill>
              </a:rPr>
              <a:t>track </a:t>
            </a:r>
            <a:r>
              <a:rPr lang="en-US" dirty="0"/>
              <a:t>district </a:t>
            </a:r>
            <a:r>
              <a:rPr lang="en-US" b="1" dirty="0">
                <a:solidFill>
                  <a:schemeClr val="accent2"/>
                </a:solidFill>
              </a:rPr>
              <a:t>performance</a:t>
            </a:r>
            <a:r>
              <a:rPr lang="en-US" dirty="0"/>
              <a:t> dynamically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dirty="0"/>
              <a:t>dashboard can be used to filter based on different criteria, get more detail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can be further developed and deployed at 311 to </a:t>
            </a:r>
            <a:r>
              <a:rPr lang="en-US" b="1" dirty="0">
                <a:solidFill>
                  <a:schemeClr val="accent2"/>
                </a:solidFill>
              </a:rPr>
              <a:t>improve</a:t>
            </a:r>
            <a:r>
              <a:rPr lang="en-US" dirty="0"/>
              <a:t> the quality and </a:t>
            </a:r>
            <a:r>
              <a:rPr lang="en-US" b="1" dirty="0">
                <a:solidFill>
                  <a:schemeClr val="accent2"/>
                </a:solidFill>
              </a:rPr>
              <a:t>efficiency </a:t>
            </a:r>
            <a:r>
              <a:rPr lang="en-US" dirty="0"/>
              <a:t>of services delivered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603" y="1944311"/>
            <a:ext cx="4486077" cy="2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45" y="1930515"/>
            <a:ext cx="2607963" cy="2118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947" r="33877"/>
          <a:stretch/>
        </p:blipFill>
        <p:spPr>
          <a:xfrm>
            <a:off x="8669351" y="1930515"/>
            <a:ext cx="2486329" cy="2118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55" y="1930515"/>
            <a:ext cx="3386119" cy="21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3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3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Trends of Top Requests Per District</a:t>
            </a:r>
            <a:endParaRPr lang="en-US" dirty="0"/>
          </a:p>
        </p:txBody>
      </p:sp>
      <p:pic>
        <p:nvPicPr>
          <p:cNvPr id="4" name="Content Placeholder 3" descr="Screen%20Shot%202016-12-06%20at%2012.22.42%20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70" y="1885592"/>
            <a:ext cx="3574027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%20Shot%202016-12-06%20at%2012.20.46%20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98" y="1938932"/>
            <a:ext cx="4060722" cy="396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2620" y="1938932"/>
            <a:ext cx="3838535" cy="3969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8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Analysis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Distribution of Request Type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Distribution of Assigned Departments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Sources of Requests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Requests Breakdown by Day/Hour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Further Analysis of Top 3 Request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Recommendations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KPI Development</a:t>
            </a:r>
          </a:p>
          <a:p>
            <a:pPr marL="749808" lvl="1" indent="-457200">
              <a:buFont typeface="+mj-lt"/>
              <a:buAutoNum type="alphaLcPeriod"/>
            </a:pPr>
            <a:r>
              <a:rPr lang="en-US" dirty="0"/>
              <a:t>Shiny Dashboard</a:t>
            </a:r>
          </a:p>
        </p:txBody>
      </p:sp>
    </p:spTree>
    <p:extLst>
      <p:ext uri="{BB962C8B-B14F-4D97-AF65-F5344CB8AC3E}">
        <p14:creationId xmlns:p14="http://schemas.microsoft.com/office/powerpoint/2010/main" val="166734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62" y="3943904"/>
            <a:ext cx="1049485" cy="9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809328" cy="4023360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sz="2000" dirty="0"/>
              <a:t>Identify and visualize overall trends and patterns of service </a:t>
            </a:r>
            <a:r>
              <a:rPr lang="en-US" altLang="zh-CN" sz="2000" dirty="0"/>
              <a:t>requests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Identify key </a:t>
            </a:r>
            <a:r>
              <a:rPr lang="en-US" altLang="zh-CN" sz="2000" dirty="0"/>
              <a:t>performance </a:t>
            </a:r>
            <a:r>
              <a:rPr lang="en-US" sz="2000" dirty="0"/>
              <a:t>issues, design a Key Performance Indicator (KPI), and identify best and worst performing cases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Provide insights and improvement recommendations to worst performing cases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Develop an online monitoring tool in Shiny to facilitate and improve 311 team’s future work flows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k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69" y="3052865"/>
            <a:ext cx="964072" cy="9640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ata3s.com/sites/default/files/dashboard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566" y="2240896"/>
            <a:ext cx="797078" cy="7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398" y="4946863"/>
            <a:ext cx="1249123" cy="5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Request Types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7368" y="1867811"/>
            <a:ext cx="5378889" cy="39774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845734"/>
            <a:ext cx="5110089" cy="37197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Top 3 categories constitute of &gt;80% of requests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Bulky Items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Graffiti Removal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Metal/Household appliances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Focus on these three categories in further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Indicates resource allocation 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Helpful to identify pain points across the city</a:t>
            </a:r>
          </a:p>
        </p:txBody>
      </p:sp>
    </p:spTree>
    <p:extLst>
      <p:ext uri="{BB962C8B-B14F-4D97-AF65-F5344CB8AC3E}">
        <p14:creationId xmlns:p14="http://schemas.microsoft.com/office/powerpoint/2010/main" val="423259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Assigned Departments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593666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Highly skewed distribution with NC, EV and SLA having majority of assignments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enough information for further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Useful data for further analysis: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Functions of each department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Resource allocation for each department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Labor + capacity information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Cross-departmental work opportunities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6076" y="1845734"/>
            <a:ext cx="4977114" cy="38953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8011886" y="2322284"/>
            <a:ext cx="2496457" cy="2235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6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379288" cy="134511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Phone calls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dirty="0"/>
              <a:t>the primary way of requesting a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is advisable to improve requests through apps to reduce labor intensive phone calls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5342" y="3032567"/>
            <a:ext cx="4261225" cy="31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13" y="3032568"/>
            <a:ext cx="5454333" cy="32838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126480" y="1845734"/>
            <a:ext cx="4379288" cy="13451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App adoption rate is not significant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Further analysis of phone v/s app users would be helpful to understand the user behavior and promote mobile app</a:t>
            </a:r>
          </a:p>
        </p:txBody>
      </p:sp>
    </p:spTree>
    <p:extLst>
      <p:ext uri="{BB962C8B-B14F-4D97-AF65-F5344CB8AC3E}">
        <p14:creationId xmlns:p14="http://schemas.microsoft.com/office/powerpoint/2010/main" val="394804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Breakdown by Day/Hour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2798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can be expected, most of the services are requested during work hours on weekdays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possibly because of working hours of call center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of the requests tend to be between 9-11 AM on Mondays through Wednesday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311 can allocate its resources accordingly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They should consider extending their service hours to ease the peaks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Flexible staffing is the key to manage peaks and lows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5265" y="1845734"/>
            <a:ext cx="4919240" cy="327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29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of Top 3 Request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866228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Although majority of calls are about bulky items, driver self reports are almost exclusively about the graffiti removal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Having a dedicated specialized team for bulky items would greatly improve the call center’s efficiency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Trends across different districts</a:t>
            </a:r>
            <a:r>
              <a:rPr lang="en-US" dirty="0"/>
              <a:t>(see appendix)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Bulky Items: Districts 6,</a:t>
            </a:r>
            <a:r>
              <a:rPr lang="zh-CN" altLang="en-US" dirty="0"/>
              <a:t> </a:t>
            </a:r>
            <a:r>
              <a:rPr lang="en-US" dirty="0"/>
              <a:t>8 and 13 perform below average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Graffiti Removal: Districts 9, 13 and 14 are way below average, especially district 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Metal/Household Appliances: Districts 8 and 12 are the worst performers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Visualization for each district is an effective way to keep track of performance and manage resources</a:t>
            </a:r>
          </a:p>
        </p:txBody>
      </p:sp>
      <p:pic>
        <p:nvPicPr>
          <p:cNvPr id="4" name="Picture 3" descr="Top%203%20Request%20Types%20of%20Significant%20Sourc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51" y="1845733"/>
            <a:ext cx="4391908" cy="33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2638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628</TotalTime>
  <Words>612</Words>
  <Application>Microsoft Macintosh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Wingdings</vt:lpstr>
      <vt:lpstr>宋体</vt:lpstr>
      <vt:lpstr>Arial</vt:lpstr>
      <vt:lpstr>Retrospect</vt:lpstr>
      <vt:lpstr>DSO 545 – Final Project</vt:lpstr>
      <vt:lpstr>Agenda</vt:lpstr>
      <vt:lpstr>Objectives</vt:lpstr>
      <vt:lpstr>Exploratory Analysis</vt:lpstr>
      <vt:lpstr>Distribution of Request Types</vt:lpstr>
      <vt:lpstr>Distribution of Assigned Departments</vt:lpstr>
      <vt:lpstr>Sources of Requests</vt:lpstr>
      <vt:lpstr>Requests Breakdown by Day/Hour</vt:lpstr>
      <vt:lpstr>Further Analysis of Top 3 Request Types</vt:lpstr>
      <vt:lpstr>Recommendations</vt:lpstr>
      <vt:lpstr>Key Performance Indicator</vt:lpstr>
      <vt:lpstr>Shiny Dashboard</vt:lpstr>
      <vt:lpstr>Shiny Dashboard</vt:lpstr>
      <vt:lpstr>Shiny Dashboard</vt:lpstr>
      <vt:lpstr>Thank You</vt:lpstr>
      <vt:lpstr>Appendix</vt:lpstr>
      <vt:lpstr>Trends of Top Requests Per District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 545 – Final Project</dc:title>
  <dc:creator>akoradia@marshall.usc.edu</dc:creator>
  <cp:lastModifiedBy>Ying Chen</cp:lastModifiedBy>
  <cp:revision>47</cp:revision>
  <dcterms:created xsi:type="dcterms:W3CDTF">2016-12-06T21:19:26Z</dcterms:created>
  <dcterms:modified xsi:type="dcterms:W3CDTF">2016-12-07T13:04:45Z</dcterms:modified>
</cp:coreProperties>
</file>